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6" r:id="rId3"/>
    <p:sldId id="279" r:id="rId4"/>
    <p:sldId id="275" r:id="rId5"/>
    <p:sldId id="270" r:id="rId6"/>
    <p:sldId id="271" r:id="rId7"/>
    <p:sldId id="272" r:id="rId8"/>
    <p:sldId id="269" r:id="rId9"/>
    <p:sldId id="277" r:id="rId10"/>
    <p:sldId id="278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8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8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5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6137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99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88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3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28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7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3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2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0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36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2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72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0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F32968A-813D-412C-A694-9F3A4C1A06F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70211-9D12-4542-8150-DC685796D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58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Math Instruction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Crofton Elementary PTA Meeting</a:t>
            </a:r>
          </a:p>
          <a:p>
            <a:r>
              <a:rPr lang="en-US" sz="2400" dirty="0"/>
              <a:t>February 5, 2018</a:t>
            </a:r>
          </a:p>
        </p:txBody>
      </p:sp>
    </p:spTree>
    <p:extLst>
      <p:ext uri="{BB962C8B-B14F-4D97-AF65-F5344CB8AC3E}">
        <p14:creationId xmlns:p14="http://schemas.microsoft.com/office/powerpoint/2010/main" val="2039009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Math Facts in a Flash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21" y="2030616"/>
            <a:ext cx="7091636" cy="4195481"/>
          </a:xfrm>
        </p:spPr>
        <p:txBody>
          <a:bodyPr>
            <a:normAutofit/>
          </a:bodyPr>
          <a:lstStyle/>
          <a:p>
            <a:r>
              <a:rPr lang="en-US" dirty="0"/>
              <a:t>You can access your child’s </a:t>
            </a:r>
            <a:r>
              <a:rPr lang="en-US" u="sng" dirty="0"/>
              <a:t>Math Facts in a Flash</a:t>
            </a:r>
            <a:r>
              <a:rPr lang="en-US" dirty="0"/>
              <a:t> data through Renaissance Home Connect™.</a:t>
            </a:r>
          </a:p>
          <a:p>
            <a:r>
              <a:rPr lang="en-US" dirty="0"/>
              <a:t>You can view your child’s current level, and the problems that she missed on her last practice or test.</a:t>
            </a:r>
          </a:p>
          <a:p>
            <a:r>
              <a:rPr lang="en-US" dirty="0"/>
              <a:t>You can receive an email notification each time your child masters a level in </a:t>
            </a:r>
            <a:r>
              <a:rPr lang="en-US" u="sng" dirty="0"/>
              <a:t>Math Facts in a Flash</a:t>
            </a:r>
            <a:r>
              <a:rPr lang="en-US" dirty="0"/>
              <a:t> at school. </a:t>
            </a:r>
          </a:p>
          <a:p>
            <a:r>
              <a:rPr lang="en-US" dirty="0"/>
              <a:t>Your child can practice the same math facts at home that he practices at school.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7D0645-C407-44C3-88F2-51D660092340}"/>
              </a:ext>
            </a:extLst>
          </p:cNvPr>
          <p:cNvCxnSpPr/>
          <p:nvPr/>
        </p:nvCxnSpPr>
        <p:spPr>
          <a:xfrm>
            <a:off x="646111" y="1672680"/>
            <a:ext cx="932307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">
            <a:extLst>
              <a:ext uri="{FF2B5EF4-FFF2-40B4-BE49-F238E27FC236}">
                <a16:creationId xmlns:a16="http://schemas.microsoft.com/office/drawing/2014/main" id="{26721524-2299-40AC-AD48-03B66ABD9933}"/>
              </a:ext>
            </a:extLst>
          </p:cNvPr>
          <p:cNvGrpSpPr>
            <a:grpSpLocks/>
          </p:cNvGrpSpPr>
          <p:nvPr/>
        </p:nvGrpSpPr>
        <p:grpSpPr bwMode="auto">
          <a:xfrm>
            <a:off x="7463075" y="2404427"/>
            <a:ext cx="4417548" cy="3447857"/>
            <a:chOff x="5743" y="-25"/>
            <a:chExt cx="5486" cy="4298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39D1F7E7-1A13-4AA2-B83F-447E02E4E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7" y="-21"/>
              <a:ext cx="5479" cy="4291"/>
              <a:chOff x="5747" y="-21"/>
              <a:chExt cx="5479" cy="4291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9DE8D1AD-E0A2-4787-AACF-2010BD2EB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7" y="-21"/>
                <a:ext cx="5479" cy="4291"/>
              </a:xfrm>
              <a:custGeom>
                <a:avLst/>
                <a:gdLst>
                  <a:gd name="T0" fmla="+- 0 5747 5747"/>
                  <a:gd name="T1" fmla="*/ T0 w 5479"/>
                  <a:gd name="T2" fmla="+- 0 -21 -21"/>
                  <a:gd name="T3" fmla="*/ -21 h 4291"/>
                  <a:gd name="T4" fmla="+- 0 11226 5747"/>
                  <a:gd name="T5" fmla="*/ T4 w 5479"/>
                  <a:gd name="T6" fmla="+- 0 -21 -21"/>
                  <a:gd name="T7" fmla="*/ -21 h 4291"/>
                  <a:gd name="T8" fmla="+- 0 11226 5747"/>
                  <a:gd name="T9" fmla="*/ T8 w 5479"/>
                  <a:gd name="T10" fmla="+- 0 4270 -21"/>
                  <a:gd name="T11" fmla="*/ 4270 h 4291"/>
                  <a:gd name="T12" fmla="+- 0 5747 5747"/>
                  <a:gd name="T13" fmla="*/ T12 w 5479"/>
                  <a:gd name="T14" fmla="+- 0 4270 -21"/>
                  <a:gd name="T15" fmla="*/ 4270 h 4291"/>
                  <a:gd name="T16" fmla="+- 0 5747 5747"/>
                  <a:gd name="T17" fmla="*/ T16 w 5479"/>
                  <a:gd name="T18" fmla="+- 0 -21 -21"/>
                  <a:gd name="T19" fmla="*/ -21 h 42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479" h="4291">
                    <a:moveTo>
                      <a:pt x="0" y="0"/>
                    </a:moveTo>
                    <a:lnTo>
                      <a:pt x="5479" y="0"/>
                    </a:lnTo>
                    <a:lnTo>
                      <a:pt x="5479" y="4291"/>
                    </a:lnTo>
                    <a:lnTo>
                      <a:pt x="0" y="429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4101" name="Picture 5">
                <a:extLst>
                  <a:ext uri="{FF2B5EF4-FFF2-40B4-BE49-F238E27FC236}">
                    <a16:creationId xmlns:a16="http://schemas.microsoft.com/office/drawing/2014/main" id="{FD6FA49C-394E-4F71-8B93-024DAC79F4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2" y="35"/>
                <a:ext cx="5310" cy="4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51D49A-6D1E-4742-BECA-6FDB5F3FAF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2" y="35"/>
              <a:ext cx="5310" cy="4127"/>
              <a:chOff x="5802" y="35"/>
              <a:chExt cx="5310" cy="412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D3E4EB5-72C2-4D9A-A3DC-93DD312C9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2" y="35"/>
                <a:ext cx="5310" cy="4127"/>
              </a:xfrm>
              <a:custGeom>
                <a:avLst/>
                <a:gdLst>
                  <a:gd name="T0" fmla="+- 0 5802 5802"/>
                  <a:gd name="T1" fmla="*/ T0 w 5310"/>
                  <a:gd name="T2" fmla="+- 0 4161 35"/>
                  <a:gd name="T3" fmla="*/ 4161 h 4127"/>
                  <a:gd name="T4" fmla="+- 0 11113 5802"/>
                  <a:gd name="T5" fmla="*/ T4 w 5310"/>
                  <a:gd name="T6" fmla="+- 0 4161 35"/>
                  <a:gd name="T7" fmla="*/ 4161 h 4127"/>
                  <a:gd name="T8" fmla="+- 0 11113 5802"/>
                  <a:gd name="T9" fmla="*/ T8 w 5310"/>
                  <a:gd name="T10" fmla="+- 0 35 35"/>
                  <a:gd name="T11" fmla="*/ 35 h 4127"/>
                  <a:gd name="T12" fmla="+- 0 5802 5802"/>
                  <a:gd name="T13" fmla="*/ T12 w 5310"/>
                  <a:gd name="T14" fmla="+- 0 35 35"/>
                  <a:gd name="T15" fmla="*/ 35 h 4127"/>
                  <a:gd name="T16" fmla="+- 0 5802 5802"/>
                  <a:gd name="T17" fmla="*/ T16 w 5310"/>
                  <a:gd name="T18" fmla="+- 0 4161 35"/>
                  <a:gd name="T19" fmla="*/ 4161 h 4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310" h="4127">
                    <a:moveTo>
                      <a:pt x="0" y="4126"/>
                    </a:moveTo>
                    <a:lnTo>
                      <a:pt x="5311" y="4126"/>
                    </a:lnTo>
                    <a:lnTo>
                      <a:pt x="5311" y="0"/>
                    </a:lnTo>
                    <a:lnTo>
                      <a:pt x="0" y="0"/>
                    </a:lnTo>
                    <a:lnTo>
                      <a:pt x="0" y="4126"/>
                    </a:lnTo>
                    <a:close/>
                  </a:path>
                </a:pathLst>
              </a:custGeom>
              <a:noFill/>
              <a:ln w="3264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7198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49300"/>
            <a:ext cx="10085388" cy="54990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r>
              <a:rPr lang="en-US" sz="9600" dirty="0"/>
              <a:t>Questions</a:t>
            </a:r>
          </a:p>
          <a:p>
            <a:pPr marL="0" indent="0">
              <a:buNone/>
            </a:pPr>
            <a:r>
              <a:rPr lang="en-US" sz="9600" dirty="0"/>
              <a:t>      ???</a:t>
            </a:r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95" y="1853248"/>
            <a:ext cx="3010872" cy="35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8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977900"/>
            <a:ext cx="9673545" cy="5270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Let’s Play with Some Math</a:t>
            </a:r>
          </a:p>
          <a:p>
            <a:pPr marL="0" indent="0" algn="ctr">
              <a:buNone/>
            </a:pPr>
            <a:endParaRPr lang="en-US" sz="8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42F36-902B-47D1-A81C-C18211036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99" y="3613149"/>
            <a:ext cx="4330285" cy="26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9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85812"/>
            <a:ext cx="9404723" cy="1400530"/>
          </a:xfrm>
        </p:spPr>
        <p:txBody>
          <a:bodyPr/>
          <a:lstStyle/>
          <a:p>
            <a:pPr algn="ctr"/>
            <a:r>
              <a:rPr lang="en-US" sz="6000" dirty="0"/>
              <a:t>AACPS Elementary Math Vision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320542"/>
            <a:ext cx="8946541" cy="4195481"/>
          </a:xfr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Happy Monkey"/>
                <a:ea typeface="Happy Monkey"/>
                <a:cs typeface="Happy Monkey"/>
                <a:sym typeface="Happy Monkey"/>
              </a:rPr>
              <a:t>Our vision is to ensure an accessible, </a:t>
            </a:r>
            <a:r>
              <a:rPr lang="en-US" sz="4000" i="1" u="sng" dirty="0">
                <a:solidFill>
                  <a:schemeClr val="tx1">
                    <a:lumMod val="95000"/>
                  </a:schemeClr>
                </a:solidFill>
                <a:latin typeface="Happy Monkey"/>
                <a:ea typeface="Happy Monkey"/>
                <a:cs typeface="Happy Monkey"/>
                <a:sym typeface="Happy Monkey"/>
              </a:rPr>
              <a:t>high quality</a:t>
            </a: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Happy Monkey"/>
                <a:ea typeface="Happy Monkey"/>
                <a:cs typeface="Happy Monkey"/>
                <a:sym typeface="Happy Monkey"/>
              </a:rPr>
              <a:t> mathematics education through a </a:t>
            </a:r>
            <a:r>
              <a:rPr lang="en-US" sz="4000" i="1" u="sng" dirty="0">
                <a:solidFill>
                  <a:schemeClr val="tx1">
                    <a:lumMod val="95000"/>
                  </a:schemeClr>
                </a:solidFill>
                <a:latin typeface="Happy Monkey"/>
                <a:ea typeface="Happy Monkey"/>
                <a:cs typeface="Happy Monkey"/>
                <a:sym typeface="Happy Monkey"/>
              </a:rPr>
              <a:t>community</a:t>
            </a: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Happy Monkey"/>
                <a:ea typeface="Happy Monkey"/>
                <a:cs typeface="Happy Monkey"/>
                <a:sym typeface="Happy Monkey"/>
              </a:rPr>
              <a:t> of mathematically proficient learners who continually find the </a:t>
            </a:r>
            <a:r>
              <a:rPr lang="en-US" sz="4000" i="1" u="sng" dirty="0">
                <a:solidFill>
                  <a:schemeClr val="tx1">
                    <a:lumMod val="95000"/>
                  </a:schemeClr>
                </a:solidFill>
                <a:latin typeface="Happy Monkey"/>
                <a:ea typeface="Happy Monkey"/>
                <a:cs typeface="Happy Monkey"/>
                <a:sym typeface="Happy Monkey"/>
              </a:rPr>
              <a:t>beauty of mathematics</a:t>
            </a: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Happy Monkey"/>
                <a:ea typeface="Happy Monkey"/>
                <a:cs typeface="Happy Monkey"/>
                <a:sym typeface="Happy Monkey"/>
              </a:rPr>
              <a:t> and all the </a:t>
            </a:r>
            <a:r>
              <a:rPr lang="en-US" sz="4000" i="1" u="sng" dirty="0">
                <a:solidFill>
                  <a:schemeClr val="tx1">
                    <a:lumMod val="95000"/>
                  </a:schemeClr>
                </a:solidFill>
                <a:latin typeface="Happy Monkey"/>
                <a:ea typeface="Happy Monkey"/>
                <a:cs typeface="Happy Monkey"/>
                <a:sym typeface="Happy Monkey"/>
              </a:rPr>
              <a:t>opportunities</a:t>
            </a: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Happy Monkey"/>
                <a:ea typeface="Happy Monkey"/>
                <a:cs typeface="Happy Monkey"/>
                <a:sym typeface="Happy Monkey"/>
              </a:rPr>
              <a:t> mathematics affords.</a:t>
            </a:r>
            <a:endParaRPr 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A1EA02-2B1F-4C8F-AC01-83B7B431BE44}"/>
              </a:ext>
            </a:extLst>
          </p:cNvPr>
          <p:cNvCxnSpPr/>
          <p:nvPr/>
        </p:nvCxnSpPr>
        <p:spPr>
          <a:xfrm>
            <a:off x="646111" y="2297148"/>
            <a:ext cx="932307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164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B2B65-D54E-46AF-B10D-3AD7A2F4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428289" cy="1400530"/>
          </a:xfrm>
        </p:spPr>
        <p:txBody>
          <a:bodyPr/>
          <a:lstStyle/>
          <a:p>
            <a:r>
              <a:rPr lang="en-US" dirty="0"/>
              <a:t>Standards of Mathematical Practices</a:t>
            </a:r>
          </a:p>
        </p:txBody>
      </p:sp>
      <p:pic>
        <p:nvPicPr>
          <p:cNvPr id="4" name="Picture 2" descr="Image result for standards for mathematical practice">
            <a:extLst>
              <a:ext uri="{FF2B5EF4-FFF2-40B4-BE49-F238E27FC236}">
                <a16:creationId xmlns:a16="http://schemas.microsoft.com/office/drawing/2014/main" id="{9B7DE911-F97F-4203-9026-DFBB190DD0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2" y="1282700"/>
            <a:ext cx="11781228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20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593" y="2052918"/>
            <a:ext cx="10114815" cy="4195481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Number Sense Routine (5 minutes)</a:t>
            </a:r>
          </a:p>
          <a:p>
            <a:r>
              <a:rPr lang="en-US" sz="3600" dirty="0"/>
              <a:t>Pose a Problem (5 minutes)</a:t>
            </a:r>
          </a:p>
          <a:p>
            <a:pPr lvl="1"/>
            <a:r>
              <a:rPr lang="en-US" sz="2600" dirty="0"/>
              <a:t>The problem introduces the lesson/standard being taught.</a:t>
            </a:r>
          </a:p>
          <a:p>
            <a:r>
              <a:rPr lang="en-US" sz="3600" dirty="0"/>
              <a:t>Lesson (~ 20 minutes)</a:t>
            </a:r>
          </a:p>
          <a:p>
            <a:pPr lvl="1"/>
            <a:r>
              <a:rPr lang="en-US" sz="2400" dirty="0"/>
              <a:t>This is either a conceptual lesson, fluency lesson, or an application lesson.</a:t>
            </a:r>
          </a:p>
          <a:p>
            <a:r>
              <a:rPr lang="en-US" sz="3600" dirty="0"/>
              <a:t>Differentiated Instruction (~ 25 minutes)</a:t>
            </a:r>
          </a:p>
          <a:p>
            <a:pPr lvl="1"/>
            <a:r>
              <a:rPr lang="en-US" sz="2300" dirty="0"/>
              <a:t>Small group instruction to extend and enrich.</a:t>
            </a:r>
          </a:p>
          <a:p>
            <a:r>
              <a:rPr lang="en-US" sz="3600" dirty="0"/>
              <a:t>Check for Understanding (3 - 5 minutes)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7D0645-C407-44C3-88F2-51D660092340}"/>
              </a:ext>
            </a:extLst>
          </p:cNvPr>
          <p:cNvCxnSpPr/>
          <p:nvPr/>
        </p:nvCxnSpPr>
        <p:spPr>
          <a:xfrm>
            <a:off x="646111" y="1817643"/>
            <a:ext cx="932307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B3A4DC7-D8E7-4BD3-B0B3-953E1549BA0C}"/>
              </a:ext>
            </a:extLst>
          </p:cNvPr>
          <p:cNvSpPr txBox="1">
            <a:spLocks/>
          </p:cNvSpPr>
          <p:nvPr/>
        </p:nvSpPr>
        <p:spPr>
          <a:xfrm>
            <a:off x="646111" y="14049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/>
              <a:t>Components </a:t>
            </a:r>
            <a:r>
              <a:rPr lang="en-US" sz="5400"/>
              <a:t>of a</a:t>
            </a:r>
            <a:endParaRPr lang="en-US" sz="5400" dirty="0"/>
          </a:p>
          <a:p>
            <a:pPr algn="ctr"/>
            <a:r>
              <a:rPr lang="en-US" sz="5400" dirty="0"/>
              <a:t> Math Lesson</a:t>
            </a:r>
          </a:p>
        </p:txBody>
      </p:sp>
    </p:spTree>
    <p:extLst>
      <p:ext uri="{BB962C8B-B14F-4D97-AF65-F5344CB8AC3E}">
        <p14:creationId xmlns:p14="http://schemas.microsoft.com/office/powerpoint/2010/main" val="66543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Three Lesson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Conceptual</a:t>
            </a:r>
            <a:r>
              <a:rPr lang="en-US" sz="3600" dirty="0"/>
              <a:t> – Whole Group Lesson</a:t>
            </a:r>
          </a:p>
          <a:p>
            <a:pPr lvl="1"/>
            <a:r>
              <a:rPr lang="en-US" sz="3400" dirty="0"/>
              <a:t> </a:t>
            </a:r>
            <a:r>
              <a:rPr lang="en-US" sz="2800" dirty="0"/>
              <a:t>“</a:t>
            </a:r>
            <a:r>
              <a:rPr lang="en-US" sz="2800" u="sng" dirty="0"/>
              <a:t>You Do</a:t>
            </a:r>
            <a:r>
              <a:rPr lang="en-US" sz="2800" dirty="0"/>
              <a:t>” – activates prior knowledge in order to extend understanding.</a:t>
            </a:r>
          </a:p>
          <a:p>
            <a:pPr lvl="1"/>
            <a:r>
              <a:rPr lang="en-US" sz="2800" dirty="0"/>
              <a:t>“</a:t>
            </a:r>
            <a:r>
              <a:rPr lang="en-US" sz="2800" u="sng" dirty="0"/>
              <a:t>We Do</a:t>
            </a:r>
            <a:r>
              <a:rPr lang="en-US" sz="2800" dirty="0"/>
              <a:t>” – extends prior knowledge as students work.</a:t>
            </a:r>
          </a:p>
          <a:p>
            <a:pPr lvl="1"/>
            <a:r>
              <a:rPr lang="en-US" sz="2800" dirty="0"/>
              <a:t> “</a:t>
            </a:r>
            <a:r>
              <a:rPr lang="en-US" sz="2800" u="sng" dirty="0"/>
              <a:t>I Do</a:t>
            </a:r>
            <a:r>
              <a:rPr lang="en-US" sz="2800" dirty="0"/>
              <a:t>” – teacher instruction explains the key concept behind the lesson and demonstrated how to solve the task.</a:t>
            </a:r>
          </a:p>
          <a:p>
            <a:pPr lvl="1"/>
            <a:endParaRPr lang="en-US" sz="34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sz="4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7D0645-C407-44C3-88F2-51D660092340}"/>
              </a:ext>
            </a:extLst>
          </p:cNvPr>
          <p:cNvCxnSpPr/>
          <p:nvPr/>
        </p:nvCxnSpPr>
        <p:spPr>
          <a:xfrm>
            <a:off x="646111" y="1672680"/>
            <a:ext cx="932307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109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 Three Lesson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64" y="2052918"/>
            <a:ext cx="10650073" cy="4195481"/>
          </a:xfrm>
        </p:spPr>
        <p:txBody>
          <a:bodyPr>
            <a:normAutofit fontScale="92500"/>
          </a:bodyPr>
          <a:lstStyle/>
          <a:p>
            <a:r>
              <a:rPr lang="en-US" sz="3600" u="sng" dirty="0"/>
              <a:t>Fluency</a:t>
            </a:r>
            <a:r>
              <a:rPr lang="en-US" sz="3600" dirty="0"/>
              <a:t> – Whole Group and Small Group Lesson</a:t>
            </a:r>
          </a:p>
          <a:p>
            <a:r>
              <a:rPr lang="en-US" sz="3000" dirty="0"/>
              <a:t>“</a:t>
            </a:r>
            <a:r>
              <a:rPr lang="en-US" sz="3000" u="sng" dirty="0"/>
              <a:t>You Do</a:t>
            </a:r>
            <a:r>
              <a:rPr lang="en-US" sz="3000" dirty="0"/>
              <a:t>” – students solve a task that reinforces the standard being taught.</a:t>
            </a:r>
          </a:p>
          <a:p>
            <a:pPr lvl="1"/>
            <a:r>
              <a:rPr lang="en-US" sz="2800" dirty="0"/>
              <a:t>“</a:t>
            </a:r>
            <a:r>
              <a:rPr lang="en-US" sz="2800" u="sng" dirty="0"/>
              <a:t>I Do</a:t>
            </a:r>
            <a:r>
              <a:rPr lang="en-US" sz="2800" dirty="0"/>
              <a:t>” – teacher explicitly teaches the strategy being practiced to help students develop and understand efficient strategies.</a:t>
            </a:r>
          </a:p>
          <a:p>
            <a:pPr lvl="1"/>
            <a:r>
              <a:rPr lang="en-US" sz="2800" dirty="0"/>
              <a:t> “</a:t>
            </a:r>
            <a:r>
              <a:rPr lang="en-US" sz="2800" u="sng" dirty="0"/>
              <a:t>We Do</a:t>
            </a:r>
            <a:r>
              <a:rPr lang="en-US" sz="2800" dirty="0"/>
              <a:t>” and “</a:t>
            </a:r>
            <a:r>
              <a:rPr lang="en-US" sz="2800" u="sng" dirty="0"/>
              <a:t>You Do</a:t>
            </a:r>
            <a:r>
              <a:rPr lang="en-US" sz="2800" dirty="0"/>
              <a:t>” – students practice concepts and teacher meets in small group to extend and reteach.</a:t>
            </a:r>
          </a:p>
          <a:p>
            <a:endParaRPr lang="en-US" sz="4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7D0645-C407-44C3-88F2-51D660092340}"/>
              </a:ext>
            </a:extLst>
          </p:cNvPr>
          <p:cNvCxnSpPr/>
          <p:nvPr/>
        </p:nvCxnSpPr>
        <p:spPr>
          <a:xfrm>
            <a:off x="646111" y="1672680"/>
            <a:ext cx="932307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667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Three Lesson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u="sng" dirty="0"/>
              <a:t>Application</a:t>
            </a:r>
            <a:r>
              <a:rPr lang="en-US" sz="3600" dirty="0"/>
              <a:t> – Whole Group Lesson</a:t>
            </a:r>
          </a:p>
          <a:p>
            <a:pPr lvl="1"/>
            <a:r>
              <a:rPr lang="en-US" sz="2800" dirty="0"/>
              <a:t>“</a:t>
            </a:r>
            <a:r>
              <a:rPr lang="en-US" sz="2800" u="sng" dirty="0"/>
              <a:t>You Do</a:t>
            </a:r>
            <a:r>
              <a:rPr lang="en-US" sz="2800" dirty="0"/>
              <a:t>” – students are prepared for the application task with provided entry points.</a:t>
            </a:r>
          </a:p>
          <a:p>
            <a:pPr lvl="1"/>
            <a:r>
              <a:rPr lang="en-US" sz="2800" dirty="0"/>
              <a:t>“</a:t>
            </a:r>
            <a:r>
              <a:rPr lang="en-US" sz="2800" u="sng" dirty="0"/>
              <a:t>We Do</a:t>
            </a:r>
            <a:r>
              <a:rPr lang="en-US" sz="2800" dirty="0"/>
              <a:t>” – students solve a real-world problem by applying their understanding of the standard.</a:t>
            </a:r>
            <a:endParaRPr lang="en-US" dirty="0"/>
          </a:p>
          <a:p>
            <a:pPr lvl="1"/>
            <a:r>
              <a:rPr lang="en-US" sz="2800" dirty="0"/>
              <a:t> “</a:t>
            </a:r>
            <a:r>
              <a:rPr lang="en-US" sz="2800" u="sng" dirty="0"/>
              <a:t>I Do</a:t>
            </a:r>
            <a:r>
              <a:rPr lang="en-US" sz="2800" dirty="0"/>
              <a:t>” – teacher demonstrates how to complete the task and facilitates discussion around the solution(s). </a:t>
            </a:r>
            <a:endParaRPr lang="en-US" sz="4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7D0645-C407-44C3-88F2-51D660092340}"/>
              </a:ext>
            </a:extLst>
          </p:cNvPr>
          <p:cNvCxnSpPr/>
          <p:nvPr/>
        </p:nvCxnSpPr>
        <p:spPr>
          <a:xfrm>
            <a:off x="646111" y="1672680"/>
            <a:ext cx="932307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866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Grade One</a:t>
            </a:r>
          </a:p>
          <a:p>
            <a:pPr lvl="1"/>
            <a:r>
              <a:rPr lang="en-US" sz="2600" dirty="0"/>
              <a:t>Two Check Point Assessments per marking period</a:t>
            </a:r>
          </a:p>
          <a:p>
            <a:r>
              <a:rPr lang="en-US" sz="3600" dirty="0"/>
              <a:t>Grade Two</a:t>
            </a:r>
          </a:p>
          <a:p>
            <a:pPr lvl="1"/>
            <a:r>
              <a:rPr lang="en-US" sz="2600" dirty="0"/>
              <a:t>One Check Point Assessment per marking period</a:t>
            </a:r>
          </a:p>
          <a:p>
            <a:pPr lvl="1"/>
            <a:r>
              <a:rPr lang="en-US" sz="2600" dirty="0"/>
              <a:t>One District Assessment per marking period</a:t>
            </a:r>
          </a:p>
          <a:p>
            <a:r>
              <a:rPr lang="en-US" sz="3600" dirty="0"/>
              <a:t>Grades Three - Five</a:t>
            </a:r>
          </a:p>
          <a:p>
            <a:pPr lvl="1"/>
            <a:r>
              <a:rPr lang="en-US" sz="2600" dirty="0"/>
              <a:t>One District Assessment per marking period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sz="4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7D0645-C407-44C3-88F2-51D660092340}"/>
              </a:ext>
            </a:extLst>
          </p:cNvPr>
          <p:cNvCxnSpPr/>
          <p:nvPr/>
        </p:nvCxnSpPr>
        <p:spPr>
          <a:xfrm>
            <a:off x="646111" y="1672680"/>
            <a:ext cx="932307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260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Math Facts in a Flash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20" y="2030616"/>
            <a:ext cx="10905479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Computer-based program designed to support students with fact fluency/automaticity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Students can practice at home and at school, but must test at school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School goal of 30 minutes per week</a:t>
            </a:r>
          </a:p>
          <a:p>
            <a:pPr marL="0" indent="0">
              <a:buNone/>
            </a:pPr>
            <a:r>
              <a:rPr lang="en-US" dirty="0"/>
              <a:t>						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K-2 Students are working on addition and subtraction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3-5 students are working on multiplication, division, and fractions. 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7D0645-C407-44C3-88F2-51D660092340}"/>
              </a:ext>
            </a:extLst>
          </p:cNvPr>
          <p:cNvCxnSpPr/>
          <p:nvPr/>
        </p:nvCxnSpPr>
        <p:spPr>
          <a:xfrm>
            <a:off x="646111" y="1672680"/>
            <a:ext cx="932307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5A21945-F58A-4D4A-A3AB-380E9E708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106" y="3644900"/>
            <a:ext cx="2990144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77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352</TotalTime>
  <Words>485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Happy Monkey</vt:lpstr>
      <vt:lpstr>Wingdings</vt:lpstr>
      <vt:lpstr>Wingdings 3</vt:lpstr>
      <vt:lpstr>Ion</vt:lpstr>
      <vt:lpstr>Math Instruction</vt:lpstr>
      <vt:lpstr>AACPS Elementary Math Vision Statement</vt:lpstr>
      <vt:lpstr>Standards of Mathematical Practices</vt:lpstr>
      <vt:lpstr>PowerPoint Presentation</vt:lpstr>
      <vt:lpstr>Three Lesson Types</vt:lpstr>
      <vt:lpstr> Three Lesson Types</vt:lpstr>
      <vt:lpstr>Three Lesson Types</vt:lpstr>
      <vt:lpstr>Assessments</vt:lpstr>
      <vt:lpstr>Math Facts in a Flash</vt:lpstr>
      <vt:lpstr>Math Facts in a Flash</vt:lpstr>
      <vt:lpstr>   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Skills Assessments</dc:title>
  <dc:creator>Bailey, Donald L</dc:creator>
  <cp:lastModifiedBy>Bailey, Donald L</cp:lastModifiedBy>
  <cp:revision>26</cp:revision>
  <dcterms:created xsi:type="dcterms:W3CDTF">2017-10-31T13:30:55Z</dcterms:created>
  <dcterms:modified xsi:type="dcterms:W3CDTF">2018-02-05T20:59:08Z</dcterms:modified>
</cp:coreProperties>
</file>